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46" r:id="rId3"/>
    <p:sldId id="347" r:id="rId4"/>
    <p:sldId id="348" r:id="rId5"/>
    <p:sldId id="349" r:id="rId6"/>
    <p:sldId id="350" r:id="rId7"/>
    <p:sldId id="352" r:id="rId8"/>
    <p:sldId id="353" r:id="rId9"/>
    <p:sldId id="355" r:id="rId10"/>
    <p:sldId id="356" r:id="rId11"/>
    <p:sldId id="358" r:id="rId12"/>
    <p:sldId id="359" r:id="rId13"/>
    <p:sldId id="360" r:id="rId14"/>
    <p:sldId id="361" r:id="rId15"/>
    <p:sldId id="369" r:id="rId16"/>
    <p:sldId id="376" r:id="rId17"/>
    <p:sldId id="371" r:id="rId18"/>
    <p:sldId id="372" r:id="rId19"/>
    <p:sldId id="373" r:id="rId20"/>
    <p:sldId id="374" r:id="rId21"/>
    <p:sldId id="3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21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№1:Логика 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наука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«Квадрат Декарта»</a:t>
            </a:r>
            <a:endParaRPr lang="ru-RU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2224881"/>
            <a:ext cx="7620000" cy="3810000"/>
          </a:xfrm>
        </p:spPr>
      </p:pic>
    </p:spTree>
    <p:extLst>
      <p:ext uri="{BB962C8B-B14F-4D97-AF65-F5344CB8AC3E}">
        <p14:creationId xmlns:p14="http://schemas.microsoft.com/office/powerpoint/2010/main" xmlns="" val="82218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2512857"/>
              </p:ext>
            </p:extLst>
          </p:nvPr>
        </p:nvGraphicFramePr>
        <p:xfrm>
          <a:off x="467544" y="2420887"/>
          <a:ext cx="8229600" cy="4158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6073"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случится если это произойдёт?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плюсы принимаемого решения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случится если это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</a:t>
                      </a:r>
                      <a:r>
                        <a:rPr lang="ru-RU" dirty="0" smtClean="0"/>
                        <a:t>произойдёт</a:t>
                      </a:r>
                    </a:p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плюсы от того, чтобы не получить желаемое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r>
                        <a:rPr lang="ru-RU" dirty="0" smtClean="0"/>
                        <a:t> случится если это произойдёт</a:t>
                      </a:r>
                    </a:p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минусы</a:t>
                      </a:r>
                      <a:r>
                        <a:rPr lang="ru-RU" baseline="0" dirty="0" smtClean="0"/>
                        <a:t> от получения желаемого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случится если это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НЕ </a:t>
                      </a:r>
                      <a:r>
                        <a:rPr lang="ru-RU" baseline="0" dirty="0" smtClean="0"/>
                        <a:t>произойдёт?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минусы от того, чтобы не получить желаемое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173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853672"/>
          </a:xfrm>
        </p:spPr>
        <p:txBody>
          <a:bodyPr/>
          <a:lstStyle/>
          <a:p>
            <a:r>
              <a:rPr lang="ru-RU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Фрэнсис</a:t>
            </a:r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Бэкон </a:t>
            </a:r>
            <a:r>
              <a:rPr lang="ru-RU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(1561-1626</a:t>
            </a:r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)- британский философ и политик</a:t>
            </a:r>
            <a:endParaRPr lang="ru-RU" sz="2000" dirty="0"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>
                <a:latin typeface="Comic Sans MS" panose="030F0702030302020204" pitchFamily="66" charset="0"/>
              </a:rPr>
              <a:t>Был основоположником эмпиризма – направления в философии, признающего опыт основой познания мира.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Использовал метод индукции </a:t>
            </a:r>
            <a:r>
              <a:rPr lang="ru-RU" sz="2400" dirty="0">
                <a:latin typeface="Comic Sans MS" panose="030F0702030302020204" pitchFamily="66" charset="0"/>
              </a:rPr>
              <a:t>– форма логического мышления, для которого характерно движение мысли от частного к </a:t>
            </a:r>
            <a:r>
              <a:rPr lang="ru-RU" sz="2400" dirty="0" smtClean="0">
                <a:latin typeface="Comic Sans MS" panose="030F0702030302020204" pitchFamily="66" charset="0"/>
              </a:rPr>
              <a:t>общему.</a:t>
            </a:r>
            <a:endParaRPr lang="ru-RU" sz="2400" dirty="0">
              <a:latin typeface="Comic Sans MS" panose="030F0702030302020204" pitchFamily="66" charset="0"/>
            </a:endParaRPr>
          </a:p>
          <a:p>
            <a:endParaRPr lang="ru-RU" dirty="0"/>
          </a:p>
        </p:txBody>
      </p:sp>
      <p:pic>
        <p:nvPicPr>
          <p:cNvPr id="7" name="Содержимое 3" descr="Бэко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852936"/>
            <a:ext cx="2626593" cy="3384376"/>
          </a:xfrm>
        </p:spPr>
      </p:pic>
    </p:spTree>
    <p:extLst>
      <p:ext uri="{BB962C8B-B14F-4D97-AF65-F5344CB8AC3E}">
        <p14:creationId xmlns:p14="http://schemas.microsoft.com/office/powerpoint/2010/main" xmlns="" val="292292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  </a:t>
            </a:r>
            <a:r>
              <a:rPr lang="ru-RU" sz="4000" dirty="0" smtClean="0">
                <a:solidFill>
                  <a:schemeClr val="tx1"/>
                </a:solidFill>
              </a:rPr>
              <a:t>Виды заблуждений по Ф. Бэкону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Врожденные           заблуждения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Приобретенные   заблуждения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возникают из-за влияния норм культуры (обычае, традиций) на процесс познания мира;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</a:t>
                      </a:r>
                      <a:r>
                        <a:rPr lang="ru-RU" baseline="0" dirty="0" smtClean="0"/>
                        <a:t> рынка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заблуждения, причина  которых в неправильном употреблении слов и понятий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пещеры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возникают из-за влияния качеств личности человека на процесс познания им мира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театра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заблуждения, возникающие из-за влияния философии на процесс познания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643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solidFill>
                  <a:schemeClr val="tx1"/>
                </a:solidFill>
              </a:rPr>
              <a:t>        </a:t>
            </a:r>
            <a:r>
              <a:rPr lang="ru-RU" dirty="0" smtClean="0">
                <a:solidFill>
                  <a:schemeClr val="tx1"/>
                </a:solidFill>
              </a:rPr>
              <a:t>Пути познания по Ф. Бэкону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03232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744"/>
                <a:gridCol w="2667744"/>
                <a:gridCol w="26677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паука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основанный</a:t>
                      </a:r>
                      <a:r>
                        <a:rPr lang="ru-RU" baseline="0" dirty="0" smtClean="0"/>
                        <a:t> исключительно на разуме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Критика теоретического</a:t>
                      </a:r>
                      <a:r>
                        <a:rPr lang="ru-RU" baseline="0" dirty="0" smtClean="0"/>
                        <a:t> знания, непроверенного практикой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муравья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в</a:t>
                      </a:r>
                      <a:r>
                        <a:rPr lang="ru-RU" baseline="0" dirty="0" smtClean="0"/>
                        <a:t> основе которого лежит только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Критика  устаревающего опытного знания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пчелы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гармонично сочетающий разум и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Оптимальный путь познания, являющийся гносеологическим идеалом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040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Предмет логики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1) форма и закономерности мышления;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законы связи между мыслями;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3) ошибки, происходящие в результате нарушения этих законов.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44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Объект логики: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Взаимосвязь между мышлением и языком как средством выражения мышления в процессе познания.</a:t>
            </a:r>
          </a:p>
          <a:p>
            <a:r>
              <a:rPr lang="ru-RU" dirty="0">
                <a:latin typeface="Comic Sans MS" panose="030F0702030302020204" pitchFamily="66" charset="0"/>
              </a:rPr>
              <a:t>Язык – это знаковая система, обозначающая предметы и явления и выражающая их эмоциональное восприятие человеком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0583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познания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ациональное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Чувственное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>
                <a:latin typeface="Comic Sans MS" panose="030F0702030302020204" pitchFamily="66" charset="0"/>
              </a:rPr>
              <a:t>1)познание, основанное на разуме;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2) способ отражения действительности посредством мыслительной деятельности.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Формы рационального познания: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1</a:t>
            </a:r>
            <a:r>
              <a:rPr lang="ru-RU" sz="1600" dirty="0">
                <a:latin typeface="Comic Sans MS" panose="030F0702030302020204" pitchFamily="66" charset="0"/>
              </a:rPr>
              <a:t>) </a:t>
            </a:r>
            <a:r>
              <a:rPr lang="ru-RU" sz="1600" b="1" i="1" dirty="0">
                <a:latin typeface="Comic Sans MS" panose="030F0702030302020204" pitchFamily="66" charset="0"/>
              </a:rPr>
              <a:t>понятие</a:t>
            </a:r>
            <a:r>
              <a:rPr lang="ru-RU" sz="1600" dirty="0">
                <a:latin typeface="Comic Sans MS" panose="030F0702030302020204" pitchFamily="66" charset="0"/>
              </a:rPr>
              <a:t> – это элементарная форма мысли, выражающая отношение к объекту или явлению, зачастую эмоционально окрашенная;</a:t>
            </a:r>
          </a:p>
          <a:p>
            <a:r>
              <a:rPr lang="ru-RU" sz="1600" dirty="0">
                <a:latin typeface="Comic Sans MS" panose="030F0702030302020204" pitchFamily="66" charset="0"/>
              </a:rPr>
              <a:t>2) </a:t>
            </a:r>
            <a:r>
              <a:rPr lang="ru-RU" sz="1600" b="1" i="1" dirty="0">
                <a:latin typeface="Comic Sans MS" panose="030F0702030302020204" pitchFamily="66" charset="0"/>
              </a:rPr>
              <a:t>суждение </a:t>
            </a:r>
            <a:r>
              <a:rPr lang="ru-RU" sz="1600" i="1" dirty="0">
                <a:latin typeface="Comic Sans MS" panose="030F0702030302020204" pitchFamily="66" charset="0"/>
              </a:rPr>
              <a:t>– совокупность понятий, выражающая истинность или ложность объекта или явления;</a:t>
            </a:r>
          </a:p>
          <a:p>
            <a:r>
              <a:rPr lang="ru-RU" sz="1600" dirty="0">
                <a:latin typeface="Comic Sans MS" panose="030F0702030302020204" pitchFamily="66" charset="0"/>
              </a:rPr>
              <a:t>3) </a:t>
            </a:r>
            <a:r>
              <a:rPr lang="ru-RU" sz="1600" b="1" i="1" dirty="0">
                <a:latin typeface="Comic Sans MS" panose="030F0702030302020204" pitchFamily="66" charset="0"/>
              </a:rPr>
              <a:t>умозаключение</a:t>
            </a:r>
            <a:r>
              <a:rPr lang="ru-RU" sz="1600" dirty="0">
                <a:latin typeface="Comic Sans MS" panose="030F0702030302020204" pitchFamily="66" charset="0"/>
              </a:rPr>
              <a:t> – логический вывод, основанный на анализе и соотнесении понятий и суждений.</a:t>
            </a:r>
          </a:p>
          <a:p>
            <a:endParaRPr lang="ru-RU" sz="1600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b="1" dirty="0">
                <a:latin typeface="Comic Sans MS" panose="030F0702030302020204" pitchFamily="66" charset="0"/>
              </a:rPr>
              <a:t>Ощущение</a:t>
            </a:r>
            <a:r>
              <a:rPr lang="ru-RU" sz="3300" dirty="0">
                <a:latin typeface="Comic Sans MS" panose="030F0702030302020204" pitchFamily="66" charset="0"/>
              </a:rPr>
              <a:t> — отражение отдельных свойств предмета, явления, процесса, возникающее в результате их непосредственного воздействия на органы </a:t>
            </a:r>
            <a:r>
              <a:rPr lang="ru-RU" sz="3300" dirty="0" smtClean="0">
                <a:latin typeface="Comic Sans MS" panose="030F0702030302020204" pitchFamily="66" charset="0"/>
              </a:rPr>
              <a:t>чувств; </a:t>
            </a:r>
          </a:p>
          <a:p>
            <a:r>
              <a:rPr lang="ru-RU" sz="3300" b="1" dirty="0" smtClean="0">
                <a:latin typeface="Comic Sans MS" panose="030F0702030302020204" pitchFamily="66" charset="0"/>
              </a:rPr>
              <a:t>Восприятие</a:t>
            </a:r>
            <a:r>
              <a:rPr lang="ru-RU" sz="3300" dirty="0">
                <a:latin typeface="Comic Sans MS" panose="030F0702030302020204" pitchFamily="66" charset="0"/>
              </a:rPr>
              <a:t> — чувственный образ целостной картины предмета, процесса, явления, непосредственно воздействующих на органы </a:t>
            </a:r>
            <a:r>
              <a:rPr lang="ru-RU" sz="3300" dirty="0" smtClean="0">
                <a:latin typeface="Comic Sans MS" panose="030F0702030302020204" pitchFamily="66" charset="0"/>
              </a:rPr>
              <a:t>чувств; </a:t>
            </a:r>
            <a:r>
              <a:rPr lang="ru-RU" sz="3300" dirty="0">
                <a:latin typeface="Comic Sans MS" panose="030F0702030302020204" pitchFamily="66" charset="0"/>
              </a:rPr>
              <a:t>в</a:t>
            </a:r>
            <a:r>
              <a:rPr lang="ru-RU" sz="3300" dirty="0" smtClean="0">
                <a:latin typeface="Comic Sans MS" panose="030F0702030302020204" pitchFamily="66" charset="0"/>
              </a:rPr>
              <a:t>осприятие </a:t>
            </a:r>
            <a:r>
              <a:rPr lang="ru-RU" sz="3300" dirty="0">
                <a:latin typeface="Comic Sans MS" panose="030F0702030302020204" pitchFamily="66" charset="0"/>
              </a:rPr>
              <a:t>служит также основной формой формирования </a:t>
            </a:r>
            <a:r>
              <a:rPr lang="ru-RU" sz="3300" dirty="0" smtClean="0">
                <a:latin typeface="Comic Sans MS" panose="030F0702030302020204" pitchFamily="66" charset="0"/>
              </a:rPr>
              <a:t>представлений;</a:t>
            </a:r>
            <a:endParaRPr lang="ru-RU" sz="3300" dirty="0">
              <a:latin typeface="Comic Sans MS" panose="030F0702030302020204" pitchFamily="66" charset="0"/>
            </a:endParaRPr>
          </a:p>
          <a:p>
            <a:r>
              <a:rPr lang="ru-RU" sz="3300" b="1" dirty="0">
                <a:latin typeface="Comic Sans MS" panose="030F0702030302020204" pitchFamily="66" charset="0"/>
              </a:rPr>
              <a:t>Представление</a:t>
            </a:r>
            <a:r>
              <a:rPr lang="ru-RU" sz="3300" dirty="0">
                <a:latin typeface="Comic Sans MS" panose="030F0702030302020204" pitchFamily="66" charset="0"/>
              </a:rPr>
              <a:t> — </a:t>
            </a:r>
            <a:r>
              <a:rPr lang="ru-RU" sz="3300" dirty="0" smtClean="0">
                <a:latin typeface="Comic Sans MS" panose="030F0702030302020204" pitchFamily="66" charset="0"/>
              </a:rPr>
              <a:t>воспроизведение в сознании человека образов ранее наблюдавшихся предметов и явлений, отсутствующих в момент представления перед органами чувств (воображение).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714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Модальная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Деонтическая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логика (логика норм) 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Или философская логика, предназначенная  для анализа различных форм употребления естественного языка, способов представления знания, коммуникаций, доказательств, оценок, действий и т.д.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Comic Sans MS" panose="030F0702030302020204" pitchFamily="66" charset="0"/>
              </a:rPr>
              <a:t>Современный раздел логики, изучающий правила построения умозаключений с использованием модальностей морали, права и других сфер социального взаимодействия людей.</a:t>
            </a:r>
          </a:p>
          <a:p>
            <a:r>
              <a:rPr lang="ru-RU" sz="1600" b="1" i="1" dirty="0" smtClean="0">
                <a:latin typeface="Comic Sans MS" panose="030F0702030302020204" pitchFamily="66" charset="0"/>
              </a:rPr>
              <a:t>Задачи </a:t>
            </a:r>
            <a:r>
              <a:rPr lang="ru-RU" sz="1600" b="1" i="1" dirty="0" err="1" smtClean="0">
                <a:latin typeface="Comic Sans MS" panose="030F0702030302020204" pitchFamily="66" charset="0"/>
              </a:rPr>
              <a:t>деонтической</a:t>
            </a:r>
            <a:r>
              <a:rPr lang="ru-RU" sz="1600" b="1" i="1" dirty="0" smtClean="0">
                <a:latin typeface="Comic Sans MS" panose="030F0702030302020204" pitchFamily="66" charset="0"/>
              </a:rPr>
              <a:t> логики</a:t>
            </a:r>
            <a:r>
              <a:rPr lang="ru-RU" sz="1600" dirty="0" smtClean="0">
                <a:latin typeface="Comic Sans MS" panose="030F0702030302020204" pitchFamily="66" charset="0"/>
              </a:rPr>
              <a:t>: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1) анализ норм коммуникации в различных жизненных ситуациях;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2) выявление правильных форм рассуждения и отбрасывание неправильных.</a:t>
            </a:r>
            <a:endParaRPr lang="ru-RU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398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логики-2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Эротетическая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Диалогическая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Разновидность логики, изучающая вопросы и ответы как неотъемлемую часть процесса коммуникации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Вид логики, предметом изучения которого выступают различные виды диалога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38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Разделы философии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8638295"/>
              </p:ext>
            </p:extLst>
          </p:nvPr>
        </p:nvGraphicFramePr>
        <p:xfrm>
          <a:off x="457200" y="1935163"/>
          <a:ext cx="7355160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580"/>
                <a:gridCol w="36775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Название раздела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Предмет  изучения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Онтология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Бытие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Гносеология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Познание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Логика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Законы мышления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Диалектика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Противоречия в развитии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мира и человека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Аксиология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Систему ценностей человека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Этика 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Нормы и правила поведения человека в обществе,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профессии, межличностном общении и т.д.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Эстетика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Сущность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и формы прекрасного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550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логики-3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Эпистемическая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</a:t>
            </a:r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Темпоральная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(временная )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Логика знания, изучающая различные формы получения информации в процессе коммуникации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Логика, исследующая изменения значения форм коммуникации во временном контексте.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649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 -4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Формальная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Диалектическая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Это наука о формах мышления, о формально-логических законах и других связях между мыслями по их логическим формам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Логика, исследующая формы развития знания и связанные с этим процессом противоречия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077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Историко-культурные предпосылки возникновения логики:</a:t>
            </a:r>
            <a:endParaRPr lang="ru-R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1) высокий уровень развития речевой культуры в древнегреческой цивилизации;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популярность риторики как науке об ораторском искусстве;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3) развитие философии как одной из первых форм научного мышления.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96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Вклад Сократа в развитие логики</a:t>
            </a:r>
            <a:endParaRPr lang="ru-R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Сократ (470-399 г. до н.э.) 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828" y="2514600"/>
            <a:ext cx="3384931" cy="3846513"/>
          </a:xfrm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Сократ создал такие понятия как: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1)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диалектика</a:t>
            </a:r>
            <a:r>
              <a:rPr lang="ru-RU" dirty="0" smtClean="0">
                <a:latin typeface="Comic Sans MS" panose="030F0702030302020204" pitchFamily="66" charset="0"/>
              </a:rPr>
              <a:t> – искусство победы в споре;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</a:t>
            </a:r>
            <a:r>
              <a:rPr lang="ru-RU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майевтика</a:t>
            </a:r>
            <a:r>
              <a:rPr lang="ru-RU" dirty="0" smtClean="0">
                <a:latin typeface="Comic Sans MS" panose="030F0702030302020204" pitchFamily="66" charset="0"/>
              </a:rPr>
              <a:t> – метод ведения спора, основанный на использовании наводящих вопросов.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В обоих случаях целью является получение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истины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89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Создатель логики – древнегреческий философ Аристотель </a:t>
            </a:r>
            <a:r>
              <a:rPr lang="ru-RU" sz="1600" dirty="0">
                <a:solidFill>
                  <a:schemeClr val="tx1"/>
                </a:solidFill>
              </a:rPr>
              <a:t>384-322 гг. до н.э.)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latin typeface="Comic Sans MS" panose="030F0702030302020204" pitchFamily="66" charset="0"/>
              </a:rPr>
              <a:t>Логика</a:t>
            </a:r>
            <a:r>
              <a:rPr lang="ru-RU" dirty="0">
                <a:latin typeface="Comic Sans MS" panose="030F0702030302020204" pitchFamily="66" charset="0"/>
              </a:rPr>
              <a:t> – </a:t>
            </a:r>
            <a:r>
              <a:rPr lang="ru-RU" dirty="0" smtClean="0">
                <a:latin typeface="Comic Sans MS" panose="030F0702030302020204" pitchFamily="66" charset="0"/>
              </a:rPr>
              <a:t>наука о законах, формах и приёмах интеллектуальной (мыслительной) познавательной деятельности;</a:t>
            </a:r>
            <a:endParaRPr lang="ru-RU" dirty="0">
              <a:latin typeface="Comic Sans MS" panose="030F0702030302020204" pitchFamily="66" charset="0"/>
            </a:endParaRPr>
          </a:p>
          <a:p>
            <a:r>
              <a:rPr lang="ru-RU" b="1" dirty="0">
                <a:latin typeface="Comic Sans MS" panose="030F0702030302020204" pitchFamily="66" charset="0"/>
              </a:rPr>
              <a:t>Мышление </a:t>
            </a:r>
            <a:r>
              <a:rPr lang="ru-RU" dirty="0">
                <a:latin typeface="Comic Sans MS" panose="030F0702030302020204" pitchFamily="66" charset="0"/>
              </a:rPr>
              <a:t>– высшая стадия познания, процесс отражения действительности в форме понятий, суждений, умозаключений;</a:t>
            </a:r>
          </a:p>
          <a:p>
            <a:r>
              <a:rPr lang="ru-RU" b="1" dirty="0">
                <a:latin typeface="Comic Sans MS" panose="030F0702030302020204" pitchFamily="66" charset="0"/>
              </a:rPr>
              <a:t>Законы логики </a:t>
            </a:r>
            <a:r>
              <a:rPr lang="ru-RU" dirty="0">
                <a:latin typeface="Comic Sans MS" panose="030F0702030302020204" pitchFamily="66" charset="0"/>
              </a:rPr>
              <a:t>– фундаментальные нормы и принципы мыслительной деятельности, обеспечивающие </a:t>
            </a:r>
            <a:r>
              <a:rPr lang="ru-RU" dirty="0" smtClean="0">
                <a:latin typeface="Comic Sans MS" panose="030F0702030302020204" pitchFamily="66" charset="0"/>
              </a:rPr>
              <a:t>правильный </a:t>
            </a:r>
            <a:r>
              <a:rPr lang="ru-RU" dirty="0">
                <a:latin typeface="Comic Sans MS" panose="030F0702030302020204" pitchFamily="66" charset="0"/>
              </a:rPr>
              <a:t>характер мышления. </a:t>
            </a:r>
          </a:p>
          <a:p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368" y="1920875"/>
            <a:ext cx="3538264" cy="4433888"/>
          </a:xfrm>
        </p:spPr>
      </p:pic>
    </p:spTree>
    <p:extLst>
      <p:ext uri="{BB962C8B-B14F-4D97-AF65-F5344CB8AC3E}">
        <p14:creationId xmlns:p14="http://schemas.microsoft.com/office/powerpoint/2010/main" xmlns="" val="420511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Жан Буридан (1300-1358 гг.) –философ и логик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Парадокс «Буриданов осёл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Парадокс ( в переводе с </a:t>
            </a:r>
            <a:r>
              <a:rPr lang="ru-RU" dirty="0" err="1" smtClean="0">
                <a:latin typeface="Comic Sans MS" panose="030F0702030302020204" pitchFamily="66" charset="0"/>
              </a:rPr>
              <a:t>древнегреч</a:t>
            </a:r>
            <a:r>
              <a:rPr lang="ru-RU" dirty="0" smtClean="0">
                <a:latin typeface="Comic Sans MS" panose="030F0702030302020204" pitchFamily="66" charset="0"/>
              </a:rPr>
              <a:t>. «неожиданный», «странный») – это утверждение, противоположное общепринятому мнению;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два противоположных утверждения, для которых имеются убедительные аргументы.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Содержимое 5" descr="ЖАн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37205" y="2514600"/>
            <a:ext cx="3480178" cy="3846513"/>
          </a:xfrm>
        </p:spPr>
      </p:pic>
    </p:spTree>
    <p:extLst>
      <p:ext uri="{BB962C8B-B14F-4D97-AF65-F5344CB8AC3E}">
        <p14:creationId xmlns:p14="http://schemas.microsoft.com/office/powerpoint/2010/main" xmlns="" val="389590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  Логический парадокс «Буриданов осёл».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бур.осел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3096344" cy="2448272"/>
          </a:xfrm>
        </p:spPr>
      </p:pic>
      <p:pic>
        <p:nvPicPr>
          <p:cNvPr id="5" name="Рисунок 4" descr="бур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060848"/>
            <a:ext cx="3419872" cy="2448272"/>
          </a:xfrm>
          <a:prstGeom prst="rect">
            <a:avLst/>
          </a:prstGeom>
        </p:spPr>
      </p:pic>
      <p:pic>
        <p:nvPicPr>
          <p:cNvPr id="6" name="Рисунок 5" descr="бур-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5013176"/>
            <a:ext cx="3810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435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4040188" cy="792088"/>
          </a:xfrm>
        </p:spPr>
        <p:txBody>
          <a:bodyPr/>
          <a:lstStyle/>
          <a:p>
            <a:r>
              <a:rPr lang="ru-RU" sz="2000" i="1" dirty="0">
                <a:solidFill>
                  <a:schemeClr val="tx1"/>
                </a:solidFill>
              </a:rPr>
              <a:t>Уильям Оккам (1285-1247гг.)  -</a:t>
            </a:r>
            <a:r>
              <a:rPr lang="ru-RU" sz="2000" i="1" dirty="0" smtClean="0">
                <a:solidFill>
                  <a:schemeClr val="tx1"/>
                </a:solidFill>
              </a:rPr>
              <a:t>философ, логик, религиозный деятель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«Бритва Оккама»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1) создатель принципа мыслительной деятельности «</a:t>
            </a:r>
            <a:r>
              <a:rPr lang="ru-RU" b="1" dirty="0">
                <a:latin typeface="Comic Sans MS" panose="030F0702030302020204" pitchFamily="66" charset="0"/>
              </a:rPr>
              <a:t>Бритва Оккама»;</a:t>
            </a:r>
          </a:p>
          <a:p>
            <a:r>
              <a:rPr lang="ru-RU" dirty="0">
                <a:latin typeface="Comic Sans MS" panose="030F0702030302020204" pitchFamily="66" charset="0"/>
              </a:rPr>
              <a:t>2) его суть в том, чтобы «в процессе познания мира не умножать сущности сверх необходимости»</a:t>
            </a:r>
          </a:p>
          <a:p>
            <a:endParaRPr lang="ru-RU" dirty="0"/>
          </a:p>
        </p:txBody>
      </p:sp>
      <p:pic>
        <p:nvPicPr>
          <p:cNvPr id="7" name="Содержимое 4" descr="Оккам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852936"/>
            <a:ext cx="3215641" cy="3846513"/>
          </a:xfrm>
        </p:spPr>
      </p:pic>
    </p:spTree>
    <p:extLst>
      <p:ext uri="{BB962C8B-B14F-4D97-AF65-F5344CB8AC3E}">
        <p14:creationId xmlns:p14="http://schemas.microsoft.com/office/powerpoint/2010/main" xmlns="" val="137881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Логика в философии Нового времени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Рене Декарт</a:t>
            </a:r>
            <a:r>
              <a:rPr lang="ru-RU" sz="1800" i="1" dirty="0">
                <a:solidFill>
                  <a:schemeClr val="tx1"/>
                </a:solidFill>
                <a:latin typeface="Comic Sans MS" panose="030F0702030302020204" pitchFamily="66" charset="0"/>
              </a:rPr>
              <a:t>(1596-1690)</a:t>
            </a:r>
            <a:r>
              <a:rPr lang="ru-RU" sz="1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– французский математик и философ</a:t>
            </a:r>
            <a:endParaRPr lang="ru-RU" sz="1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2400" b="1" dirty="0" smtClean="0">
                <a:latin typeface="Comic Sans MS" panose="030F0702030302020204" pitchFamily="66" charset="0"/>
              </a:rPr>
              <a:t>Активно использовал метод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дедукции </a:t>
            </a:r>
            <a:r>
              <a:rPr lang="ru-RU" sz="2400" dirty="0" smtClean="0">
                <a:latin typeface="Comic Sans MS" panose="030F0702030302020204" pitchFamily="66" charset="0"/>
              </a:rPr>
              <a:t>( </a:t>
            </a:r>
            <a:r>
              <a:rPr lang="ru-RU" sz="2400" dirty="0">
                <a:latin typeface="Comic Sans MS" panose="030F0702030302020204" pitchFamily="66" charset="0"/>
              </a:rPr>
              <a:t>форма логического мышления, для которой характерно движение мысли от общего  к </a:t>
            </a:r>
            <a:r>
              <a:rPr lang="ru-RU" sz="2400" dirty="0" smtClean="0">
                <a:latin typeface="Comic Sans MS" panose="030F0702030302020204" pitchFamily="66" charset="0"/>
              </a:rPr>
              <a:t>частному). </a:t>
            </a:r>
            <a:endParaRPr lang="ru-RU" sz="2400" dirty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Содержимое 3" descr="Декар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780928"/>
            <a:ext cx="3240360" cy="3528392"/>
          </a:xfrm>
        </p:spPr>
      </p:pic>
    </p:spTree>
    <p:extLst>
      <p:ext uri="{BB962C8B-B14F-4D97-AF65-F5344CB8AC3E}">
        <p14:creationId xmlns:p14="http://schemas.microsoft.com/office/powerpoint/2010/main" xmlns="" val="2048718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1049</TotalTime>
  <Words>883</Words>
  <Application>Microsoft Office PowerPoint</Application>
  <PresentationFormat>Экран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Лекция №1:Логика как наука</vt:lpstr>
      <vt:lpstr>    Разделы философии</vt:lpstr>
      <vt:lpstr> Историко-культурные предпосылки возникновения логики:</vt:lpstr>
      <vt:lpstr>                      Вклад Сократа в развитие логики</vt:lpstr>
      <vt:lpstr>Создатель логики – древнегреческий философ Аристотель 384-322 гг. до н.э.) </vt:lpstr>
      <vt:lpstr>Слайд 6</vt:lpstr>
      <vt:lpstr>  Логический парадокс «Буриданов осёл».</vt:lpstr>
      <vt:lpstr>Слайд 8</vt:lpstr>
      <vt:lpstr>Логика в философии Нового времени</vt:lpstr>
      <vt:lpstr>         «Квадрат Декарта»</vt:lpstr>
      <vt:lpstr>Слайд 11</vt:lpstr>
      <vt:lpstr>Слайд 12</vt:lpstr>
      <vt:lpstr>      Виды заблуждений по Ф. Бэкону</vt:lpstr>
      <vt:lpstr>        Пути познания по Ф. Бэкону</vt:lpstr>
      <vt:lpstr>           Предмет логики:</vt:lpstr>
      <vt:lpstr>         Объект логики:</vt:lpstr>
      <vt:lpstr>            Виды познания</vt:lpstr>
      <vt:lpstr>               Виды логики</vt:lpstr>
      <vt:lpstr>                     Виды логики-2</vt:lpstr>
      <vt:lpstr>               Виды логики-3</vt:lpstr>
      <vt:lpstr>         Виды логики -4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Кафедра философии</cp:lastModifiedBy>
  <cp:revision>106</cp:revision>
  <dcterms:created xsi:type="dcterms:W3CDTF">2016-10-26T13:27:37Z</dcterms:created>
  <dcterms:modified xsi:type="dcterms:W3CDTF">2022-01-12T07:59:07Z</dcterms:modified>
</cp:coreProperties>
</file>